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  <p:sldMasterId id="2147483665" r:id="rId3"/>
  </p:sldMasterIdLst>
  <p:notesMasterIdLst>
    <p:notesMasterId r:id="rId27"/>
  </p:notesMasterIdLst>
  <p:sldIdLst>
    <p:sldId id="256" r:id="rId4"/>
    <p:sldId id="276" r:id="rId5"/>
    <p:sldId id="280" r:id="rId6"/>
    <p:sldId id="278" r:id="rId7"/>
    <p:sldId id="279" r:id="rId8"/>
    <p:sldId id="281" r:id="rId9"/>
    <p:sldId id="282" r:id="rId10"/>
    <p:sldId id="283" r:id="rId11"/>
    <p:sldId id="284" r:id="rId12"/>
    <p:sldId id="285" r:id="rId13"/>
    <p:sldId id="286" r:id="rId14"/>
    <p:sldId id="289" r:id="rId15"/>
    <p:sldId id="287" r:id="rId16"/>
    <p:sldId id="288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61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2C4"/>
    <a:srgbClr val="2E4576"/>
    <a:srgbClr val="386294"/>
    <a:srgbClr val="4671B7"/>
    <a:srgbClr val="2D4677"/>
    <a:srgbClr val="888888"/>
    <a:srgbClr val="9F9F9F"/>
    <a:srgbClr val="C9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5" autoAdjust="0"/>
    <p:restoredTop sz="94660"/>
  </p:normalViewPr>
  <p:slideViewPr>
    <p:cSldViewPr>
      <p:cViewPr>
        <p:scale>
          <a:sx n="75" d="100"/>
          <a:sy n="75" d="100"/>
        </p:scale>
        <p:origin x="-1374" y="-2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2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0C8DD-AD50-4E79-A634-75FB3A0E21D3}" type="datetimeFigureOut">
              <a:rPr lang="zh-CN" altLang="en-US" smtClean="0"/>
              <a:t>2017/1/12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9DEB0E-7136-42A0-8766-61B21B1AFE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06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0" y="2115964"/>
            <a:ext cx="9144000" cy="2619722"/>
          </a:xfrm>
          <a:solidFill>
            <a:srgbClr val="4671B7"/>
          </a:solidFill>
        </p:spPr>
        <p:txBody>
          <a:bodyPr lIns="90000" tIns="504000" anchor="t" anchorCtr="0">
            <a:normAutofit/>
          </a:bodyPr>
          <a:lstStyle>
            <a:lvl1pPr algn="ctr">
              <a:defRPr sz="5400" b="1"/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554152" y="3598168"/>
            <a:ext cx="4021372" cy="622920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作者：融</a:t>
            </a:r>
            <a:r>
              <a:rPr lang="en-US" altLang="zh-CN" dirty="0" smtClean="0"/>
              <a:t>360</a:t>
            </a:r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6260752"/>
            <a:ext cx="9144000" cy="0"/>
          </a:xfrm>
          <a:prstGeom prst="line">
            <a:avLst/>
          </a:prstGeom>
          <a:ln>
            <a:solidFill>
              <a:srgbClr val="C9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3203848" y="6146078"/>
            <a:ext cx="2736304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 smtClean="0">
                <a:solidFill>
                  <a:srgbClr val="8888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WWW.RONG360.COM</a:t>
            </a:r>
            <a:endParaRPr lang="zh-CN" altLang="en-US" sz="1000" dirty="0">
              <a:solidFill>
                <a:srgbClr val="8888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638190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 smtClean="0">
                <a:solidFill>
                  <a:srgbClr val="9F9F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北京融世纪信息技术有限公司          地址：北京市海淀区知春路</a:t>
            </a:r>
            <a:r>
              <a:rPr lang="en-US" altLang="zh-CN" sz="800" dirty="0" smtClean="0">
                <a:solidFill>
                  <a:srgbClr val="9F9F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113</a:t>
            </a:r>
            <a:r>
              <a:rPr lang="zh-CN" altLang="en-US" sz="800" dirty="0" smtClean="0">
                <a:solidFill>
                  <a:srgbClr val="9F9F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号银网中心二层</a:t>
            </a:r>
            <a:r>
              <a:rPr lang="en-US" altLang="zh-CN" sz="800" dirty="0" smtClean="0">
                <a:solidFill>
                  <a:srgbClr val="9F9F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210          </a:t>
            </a:r>
            <a:r>
              <a:rPr lang="zh-CN" altLang="en-US" sz="800" dirty="0" smtClean="0">
                <a:solidFill>
                  <a:srgbClr val="9F9F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邮编：</a:t>
            </a:r>
            <a:r>
              <a:rPr lang="en-US" altLang="zh-CN" sz="800" dirty="0" smtClean="0">
                <a:solidFill>
                  <a:srgbClr val="9F9F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100086          </a:t>
            </a:r>
            <a:r>
              <a:rPr lang="zh-CN" altLang="en-US" sz="800" dirty="0" smtClean="0">
                <a:solidFill>
                  <a:srgbClr val="9F9F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电话：</a:t>
            </a:r>
            <a:r>
              <a:rPr lang="en-US" altLang="zh-CN" sz="800" dirty="0" smtClean="0">
                <a:solidFill>
                  <a:srgbClr val="9F9F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( 86-10 ) 82625755          </a:t>
            </a:r>
            <a:r>
              <a:rPr lang="zh-CN" altLang="en-US" sz="800" dirty="0" smtClean="0">
                <a:solidFill>
                  <a:srgbClr val="9F9F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传真： </a:t>
            </a:r>
            <a:r>
              <a:rPr lang="en-US" altLang="zh-CN" sz="800" dirty="0" smtClean="0">
                <a:solidFill>
                  <a:srgbClr val="9F9F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( 86-10 ) 82625755-8080</a:t>
            </a:r>
            <a:endParaRPr lang="zh-CN" altLang="en-US" sz="800" dirty="0">
              <a:solidFill>
                <a:srgbClr val="9F9F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6" name="Picture 4" descr="D:\Dropbox\Documents\Tencent Files\51193212\FileRecv\logo-pp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924" y="847652"/>
            <a:ext cx="25336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112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1907169"/>
            <a:ext cx="9144000" cy="3013945"/>
          </a:xfrm>
          <a:solidFill>
            <a:srgbClr val="2E4576"/>
          </a:solidFill>
        </p:spPr>
        <p:txBody>
          <a:bodyPr lIns="90000" tIns="0" bIns="252000" anchor="ctr" anchorCtr="0">
            <a:normAutofit/>
          </a:bodyPr>
          <a:lstStyle>
            <a:lvl1pPr marL="0" indent="0" algn="ctr">
              <a:buFont typeface="+mj-lt"/>
              <a:buNone/>
              <a:defRPr sz="4800" b="1" cap="all"/>
            </a:lvl1pPr>
          </a:lstStyle>
          <a:p>
            <a:r>
              <a:rPr lang="zh-CN" altLang="en-US" dirty="0" smtClean="0"/>
              <a:t>第一部分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单击此处添加章节标题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6609821"/>
            <a:ext cx="9144000" cy="0"/>
          </a:xfrm>
          <a:prstGeom prst="line">
            <a:avLst/>
          </a:prstGeom>
          <a:ln>
            <a:solidFill>
              <a:srgbClr val="C9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3203848" y="6495147"/>
            <a:ext cx="2736304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 smtClean="0">
                <a:solidFill>
                  <a:srgbClr val="8888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WWW.RONG360.COM</a:t>
            </a:r>
            <a:endParaRPr lang="zh-CN" altLang="en-US" sz="1000" dirty="0">
              <a:solidFill>
                <a:srgbClr val="8888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-5052" y="352709"/>
            <a:ext cx="9144000" cy="0"/>
          </a:xfrm>
          <a:prstGeom prst="line">
            <a:avLst/>
          </a:prstGeom>
          <a:ln>
            <a:solidFill>
              <a:srgbClr val="C9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 userDrawn="1"/>
        </p:nvSpPr>
        <p:spPr>
          <a:xfrm>
            <a:off x="3989697" y="256695"/>
            <a:ext cx="1158368" cy="240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4" descr="D:\Dropbox\Documents\Tencent Files\51193212\FileRecv\logo-ppt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102" y="198165"/>
            <a:ext cx="990429" cy="31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088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1074737" marR="0" indent="0" algn="l" defTabSz="4492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4pPr>
          </a:lstStyle>
          <a:p>
            <a:pPr lvl="0"/>
            <a:r>
              <a:rPr lang="zh-CN" altLang="en-US" dirty="0" smtClean="0"/>
              <a:t>单击此处编辑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  <a:endParaRPr lang="en-US" altLang="zh-CN" dirty="0" smtClean="0"/>
          </a:p>
          <a:p>
            <a:pPr marL="1257300" marR="0" lvl="3" indent="-182563" algn="l" defTabSz="4492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 smtClean="0"/>
              <a:t>第四级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71207-8E54-4CCF-94A6-4D42E84E42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00514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\内容\详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4785"/>
            <a:ext cx="8229600" cy="3528392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第四级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3" hasCustomPrompt="1"/>
          </p:nvPr>
        </p:nvSpPr>
        <p:spPr>
          <a:xfrm>
            <a:off x="457200" y="5157192"/>
            <a:ext cx="8229600" cy="1296144"/>
          </a:xfrm>
        </p:spPr>
        <p:txBody>
          <a:bodyPr>
            <a:normAutofit/>
          </a:bodyPr>
          <a:lstStyle>
            <a:lvl1pPr marL="0" marR="0" indent="0" algn="l" defTabSz="4492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888888"/>
                </a:solidFill>
              </a:defRPr>
            </a:lvl1pPr>
          </a:lstStyle>
          <a:p>
            <a:pPr marL="0" marR="0" lvl="0" indent="0" algn="l" defTabSz="4492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 smtClean="0"/>
              <a:t>详细解释 详细解释 详细解释 详细解释 详细解释 详细解释 详细解释 详细解释 详细解释 详细解释 详细解释 详细解释 详细解释 详细解释 详细解释 详细解释 详细解释 详细解释 详细解释 详细解释 详细解释</a:t>
            </a:r>
          </a:p>
          <a:p>
            <a:pPr marL="0" marR="0" lvl="0" indent="0" algn="l" defTabSz="4492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 smtClean="0"/>
              <a:t>详细解释 详细解释 详细解释 详细解释 详细解释 详细解释 详细解释 详细解释 </a:t>
            </a:r>
          </a:p>
          <a:p>
            <a:pPr marL="0" marR="0" lvl="0" indent="0" algn="l" defTabSz="4492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dirty="0" smtClean="0"/>
          </a:p>
          <a:p>
            <a:pPr lvl="0"/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8271207-8E54-4CCF-94A6-4D42E84E42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889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8316416" y="6495148"/>
            <a:ext cx="370384" cy="246220"/>
          </a:xfrm>
          <a:prstGeom prst="rect">
            <a:avLst/>
          </a:prstGeom>
        </p:spPr>
        <p:txBody>
          <a:bodyPr/>
          <a:lstStyle/>
          <a:p>
            <a:fld id="{48271207-8E54-4CCF-94A6-4D42E84E42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0" y="473336"/>
            <a:ext cx="9144000" cy="651408"/>
          </a:xfrm>
        </p:spPr>
        <p:txBody>
          <a:bodyPr/>
          <a:lstStyle/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151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5013176"/>
            <a:ext cx="9144000" cy="1844824"/>
          </a:xfrm>
          <a:prstGeom prst="rect">
            <a:avLst/>
          </a:prstGeom>
          <a:solidFill>
            <a:srgbClr val="467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79512" y="5247684"/>
            <a:ext cx="3096344" cy="1133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北京总部</a:t>
            </a:r>
            <a:endParaRPr lang="en-US" altLang="zh-CN" sz="1400" b="1" i="0" u="none" strike="noStrike" kern="1200" baseline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endParaRPr lang="zh-CN" altLang="en-US" sz="500" b="1" i="0" u="none" strike="noStrike" kern="1200" baseline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>
              <a:lnSpc>
                <a:spcPts val="1400"/>
              </a:lnSpc>
            </a:pPr>
            <a:r>
              <a:rPr lang="zh-CN" altLang="en-US" sz="900" b="0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地址：北京市海淀区知春路</a:t>
            </a:r>
            <a:r>
              <a:rPr lang="en-US" altLang="zh-CN" sz="900" b="0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113</a:t>
            </a:r>
            <a:r>
              <a:rPr lang="zh-CN" altLang="en-US" sz="900" b="0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号银网中心二层</a:t>
            </a:r>
            <a:r>
              <a:rPr lang="en-US" altLang="zh-CN" sz="900" b="0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210</a:t>
            </a:r>
          </a:p>
          <a:p>
            <a:pPr>
              <a:lnSpc>
                <a:spcPts val="1400"/>
              </a:lnSpc>
            </a:pPr>
            <a:r>
              <a:rPr lang="zh-CN" altLang="en-US" sz="900" b="0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邮编：</a:t>
            </a:r>
            <a:r>
              <a:rPr lang="en-US" altLang="zh-CN" sz="900" b="0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100086</a:t>
            </a:r>
          </a:p>
          <a:p>
            <a:pPr>
              <a:lnSpc>
                <a:spcPts val="1400"/>
              </a:lnSpc>
            </a:pPr>
            <a:r>
              <a:rPr lang="zh-CN" altLang="en-US" sz="900" b="0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电话： </a:t>
            </a:r>
            <a:r>
              <a:rPr lang="en-US" altLang="zh-CN" sz="900" b="0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( 86-10 ) 82625755</a:t>
            </a:r>
          </a:p>
          <a:p>
            <a:pPr>
              <a:lnSpc>
                <a:spcPts val="1400"/>
              </a:lnSpc>
            </a:pPr>
            <a:r>
              <a:rPr lang="zh-CN" altLang="en-US" sz="900" b="0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传真： </a:t>
            </a:r>
            <a:r>
              <a:rPr lang="en-US" altLang="zh-CN" sz="900" b="0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( 86-10 ) 82625755-8080</a:t>
            </a:r>
            <a:endParaRPr lang="zh-CN" altLang="en-US" sz="9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3070465" y="5247684"/>
            <a:ext cx="3600400" cy="1133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上海分公司</a:t>
            </a:r>
            <a:endParaRPr lang="en-US" altLang="zh-CN" sz="1400" b="1" i="0" u="none" strike="noStrike" kern="1200" baseline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endParaRPr lang="zh-CN" altLang="en-US" sz="500" b="1" i="0" u="none" strike="noStrike" kern="1200" baseline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>
              <a:lnSpc>
                <a:spcPts val="1400"/>
              </a:lnSpc>
            </a:pPr>
            <a:r>
              <a:rPr lang="zh-CN" altLang="en-US" sz="900" b="0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地址：上海市静安区威海路</a:t>
            </a:r>
            <a:r>
              <a:rPr lang="en-US" altLang="zh-CN" sz="900" b="0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511</a:t>
            </a:r>
            <a:r>
              <a:rPr lang="zh-CN" altLang="en-US" sz="900" b="0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号（国际集团大厦）</a:t>
            </a:r>
            <a:r>
              <a:rPr lang="en-US" altLang="zh-CN" sz="900" b="0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1402</a:t>
            </a:r>
            <a:endParaRPr lang="zh-CN" altLang="en-US" sz="900" b="0" i="0" u="none" strike="noStrike" kern="1200" baseline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>
              <a:lnSpc>
                <a:spcPts val="1400"/>
              </a:lnSpc>
            </a:pPr>
            <a:r>
              <a:rPr lang="zh-CN" altLang="en-US" sz="900" b="0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邮编：</a:t>
            </a:r>
            <a:r>
              <a:rPr lang="en-US" altLang="zh-CN" sz="900" b="0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200041</a:t>
            </a:r>
          </a:p>
          <a:p>
            <a:pPr>
              <a:lnSpc>
                <a:spcPts val="1400"/>
              </a:lnSpc>
            </a:pPr>
            <a:r>
              <a:rPr lang="zh-CN" altLang="en-US" sz="900" b="0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电话： </a:t>
            </a:r>
            <a:r>
              <a:rPr lang="en-US" altLang="zh-CN" sz="900" b="0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( 86-21 ) 61703177</a:t>
            </a:r>
          </a:p>
          <a:p>
            <a:pPr>
              <a:lnSpc>
                <a:spcPts val="1400"/>
              </a:lnSpc>
            </a:pPr>
            <a:r>
              <a:rPr lang="zh-CN" altLang="en-US" sz="900" b="0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传真： </a:t>
            </a:r>
            <a:r>
              <a:rPr lang="en-US" altLang="zh-CN" sz="900" b="0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( 86-21 ) 61703163</a:t>
            </a:r>
            <a:endParaRPr lang="zh-CN" altLang="en-US" sz="9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430140" y="5247684"/>
            <a:ext cx="360040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深圳分公司</a:t>
            </a:r>
            <a:endParaRPr lang="en-US" altLang="zh-CN" sz="1400" b="1" i="0" u="none" strike="noStrike" kern="1200" baseline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endParaRPr lang="zh-CN" altLang="en-US" sz="600" b="1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ts val="1400"/>
              </a:lnSpc>
            </a:pPr>
            <a:r>
              <a:rPr lang="zh-CN" altLang="en-US" sz="900" b="0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地址：深圳市福田区民田路</a:t>
            </a:r>
            <a:r>
              <a:rPr lang="en-US" altLang="zh-CN" sz="900" b="0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178</a:t>
            </a:r>
            <a:r>
              <a:rPr lang="zh-CN" altLang="en-US" sz="900" b="0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号华融大厦</a:t>
            </a:r>
            <a:r>
              <a:rPr lang="en-US" altLang="zh-CN" sz="900" b="0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1505</a:t>
            </a:r>
          </a:p>
          <a:p>
            <a:pPr>
              <a:lnSpc>
                <a:spcPts val="1400"/>
              </a:lnSpc>
            </a:pPr>
            <a:r>
              <a:rPr lang="zh-CN" altLang="en-US" sz="900" b="0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邮编：</a:t>
            </a:r>
            <a:r>
              <a:rPr lang="en-US" altLang="zh-CN" sz="900" b="0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518048</a:t>
            </a:r>
          </a:p>
          <a:p>
            <a:pPr>
              <a:lnSpc>
                <a:spcPts val="1400"/>
              </a:lnSpc>
            </a:pPr>
            <a:r>
              <a:rPr lang="zh-CN" altLang="en-US" sz="900" b="0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电话： </a:t>
            </a:r>
            <a:r>
              <a:rPr lang="en-US" altLang="zh-CN" sz="900" b="0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( 86-755 ) 33069368</a:t>
            </a:r>
          </a:p>
          <a:p>
            <a:pPr>
              <a:lnSpc>
                <a:spcPts val="1400"/>
              </a:lnSpc>
            </a:pPr>
            <a:r>
              <a:rPr lang="zh-CN" altLang="en-US" sz="900" b="0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传真： </a:t>
            </a:r>
            <a:r>
              <a:rPr lang="en-US" altLang="zh-CN" sz="900" b="0" i="0" u="none" strike="noStrike" kern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( 86-755 ) 33069369</a:t>
            </a:r>
            <a:endParaRPr lang="zh-CN" altLang="en-US" sz="9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8331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0" y="620688"/>
            <a:ext cx="9144000" cy="1008112"/>
          </a:xfrm>
          <a:prstGeom prst="rect">
            <a:avLst/>
          </a:prstGeom>
          <a:solidFill>
            <a:schemeClr val="accent1"/>
          </a:solidFill>
        </p:spPr>
        <p:txBody>
          <a:bodyPr vert="horz" lIns="50400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844825"/>
            <a:ext cx="8229600" cy="4248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9753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800" b="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182563" indent="-182563" algn="l" defTabSz="449263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41338" indent="-182563" algn="l" defTabSz="44926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98525" indent="-182563" algn="l" defTabSz="449263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57300" indent="-182563" algn="l" defTabSz="44926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616075" indent="-184150" algn="l" defTabSz="44926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0" y="473336"/>
            <a:ext cx="9144000" cy="651408"/>
          </a:xfrm>
          <a:prstGeom prst="rect">
            <a:avLst/>
          </a:prstGeom>
          <a:noFill/>
          <a:ln>
            <a:noFill/>
          </a:ln>
        </p:spPr>
        <p:txBody>
          <a:bodyPr vert="horz" lIns="50400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484784"/>
            <a:ext cx="8229600" cy="4974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  <a:endParaRPr lang="en-US" altLang="zh-CN" dirty="0" smtClean="0"/>
          </a:p>
          <a:p>
            <a:pPr marL="1257300" marR="0" lvl="3" indent="-182563" algn="l" defTabSz="4492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 smtClean="0"/>
              <a:t>第四级</a:t>
            </a:r>
          </a:p>
        </p:txBody>
      </p:sp>
      <p:sp>
        <p:nvSpPr>
          <p:cNvPr id="24" name="矩形 23"/>
          <p:cNvSpPr/>
          <p:nvPr/>
        </p:nvSpPr>
        <p:spPr>
          <a:xfrm>
            <a:off x="7991601" y="172287"/>
            <a:ext cx="1152399" cy="240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0" y="6609821"/>
            <a:ext cx="9144000" cy="0"/>
          </a:xfrm>
          <a:prstGeom prst="line">
            <a:avLst/>
          </a:prstGeom>
          <a:ln>
            <a:solidFill>
              <a:srgbClr val="C9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203848" y="6495147"/>
            <a:ext cx="2736304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 smtClean="0">
                <a:solidFill>
                  <a:srgbClr val="8888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WWW.RONG360.COM</a:t>
            </a:r>
            <a:endParaRPr lang="zh-CN" altLang="en-US" sz="1000" dirty="0">
              <a:solidFill>
                <a:srgbClr val="8888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灯片编号占位符 27"/>
          <p:cNvSpPr>
            <a:spLocks noGrp="1"/>
          </p:cNvSpPr>
          <p:nvPr>
            <p:ph type="sldNum" sz="quarter" idx="4"/>
          </p:nvPr>
        </p:nvSpPr>
        <p:spPr>
          <a:xfrm>
            <a:off x="8316416" y="6495148"/>
            <a:ext cx="370384" cy="24622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r">
              <a:defRPr lang="zh-CN" altLang="en-US" sz="1000" kern="1200" smtClean="0">
                <a:solidFill>
                  <a:srgbClr val="8888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fld id="{48271207-8E54-4CCF-94A6-4D42E84E42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0" name="Picture 4" descr="D:\Dropbox\Documents\Tencent Files\51193212\FileRecv\logo-pp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98165"/>
            <a:ext cx="990429" cy="31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0" y="1215752"/>
            <a:ext cx="9144000" cy="0"/>
          </a:xfrm>
          <a:prstGeom prst="line">
            <a:avLst/>
          </a:prstGeom>
          <a:ln w="63500">
            <a:gradFill flip="none" rotWithShape="1">
              <a:gsLst>
                <a:gs pos="0">
                  <a:srgbClr val="2E4576"/>
                </a:gs>
                <a:gs pos="100000">
                  <a:srgbClr val="3B82C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9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5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rgbClr val="2E4576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182563" indent="-182563" algn="l" defTabSz="44926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41338" indent="-182563" algn="l" defTabSz="449263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98525" indent="-182563" algn="l" defTabSz="449263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57300" marR="0" indent="-182563" algn="l" defTabSz="4492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4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616075" indent="-184150" algn="l" defTabSz="44926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0" y="355516"/>
            <a:ext cx="9144000" cy="0"/>
          </a:xfrm>
          <a:prstGeom prst="line">
            <a:avLst/>
          </a:prstGeom>
          <a:ln>
            <a:solidFill>
              <a:srgbClr val="C9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03848" y="240842"/>
            <a:ext cx="2736304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 smtClean="0">
                <a:solidFill>
                  <a:srgbClr val="8888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WWW.RONG360.COM</a:t>
            </a:r>
            <a:endParaRPr lang="zh-CN" altLang="en-US" sz="1000" dirty="0">
              <a:solidFill>
                <a:srgbClr val="8888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4" descr="D:\Dropbox\Documents\Tencent Files\51193212\FileRecv\logo-pp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321" y="2340868"/>
            <a:ext cx="25336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496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800" b="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182563" indent="-182563" algn="l" defTabSz="449263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41338" indent="-182563" algn="l" defTabSz="44926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98525" indent="-182563" algn="l" defTabSz="449263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57300" indent="-182563" algn="l" defTabSz="44926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616075" indent="-184150" algn="l" defTabSz="44926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cesson.com/view/link/58766563e4b0de31f00843eb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常用</a:t>
            </a:r>
            <a:r>
              <a:rPr lang="zh-CN" altLang="en-US" dirty="0" smtClean="0"/>
              <a:t>机器学习技术简介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7062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常用</a:t>
            </a:r>
            <a:r>
              <a:rPr kumimoji="1" lang="zh-CN" altLang="en-US" dirty="0" smtClean="0"/>
              <a:t>算法</a:t>
            </a:r>
            <a:r>
              <a:rPr kumimoji="1" lang="en-US" altLang="zh-CN" dirty="0" smtClean="0"/>
              <a:t>—</a:t>
            </a:r>
            <a:r>
              <a:rPr kumimoji="1" lang="en-US" altLang="en-US" sz="3200" dirty="0" smtClean="0"/>
              <a:t>SVM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34" y="2132856"/>
            <a:ext cx="8978900" cy="3848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7544" y="1412777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核心概念：支持向量、核函数、分类超平面 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4460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应用场景（一）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6200"/>
            <a:ext cx="80645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70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应用场景（二）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92200"/>
            <a:ext cx="77343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67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应用场景（三）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196752"/>
            <a:ext cx="73914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28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应用场景（四）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96752"/>
            <a:ext cx="76073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21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机器学习与其他学科关系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23528" y="1484784"/>
            <a:ext cx="856895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u"/>
            </a:pPr>
            <a:r>
              <a:rPr kumimoji="1" lang="zh-CN" altLang="en-US" sz="2400" dirty="0" smtClean="0"/>
              <a:t>理论基础</a:t>
            </a:r>
            <a:endParaRPr kumimoji="1" lang="en-US" altLang="zh-CN" sz="2400" dirty="0"/>
          </a:p>
          <a:p>
            <a:r>
              <a:rPr kumimoji="1" lang="zh-CN" altLang="zh-CN" sz="2000" dirty="0" smtClean="0"/>
              <a:t> </a:t>
            </a:r>
            <a:r>
              <a:rPr kumimoji="1" lang="zh-CN" altLang="en-US" sz="2000" dirty="0" smtClean="0"/>
              <a:t>   概率论、信息论</a:t>
            </a:r>
            <a:endParaRPr kumimoji="1" lang="en-US" altLang="zh-CN" sz="2000" dirty="0" smtClean="0"/>
          </a:p>
          <a:p>
            <a:pPr marL="342900" indent="-342900">
              <a:buFont typeface="Wingdings" charset="2"/>
              <a:buChar char="u"/>
            </a:pPr>
            <a:r>
              <a:rPr kumimoji="1" lang="zh-CN" altLang="en-US" sz="2400" dirty="0" smtClean="0"/>
              <a:t>相关学科及概念</a:t>
            </a:r>
            <a:endParaRPr kumimoji="1" lang="en-US" altLang="zh-CN" sz="2400" dirty="0"/>
          </a:p>
          <a:p>
            <a:r>
              <a:rPr kumimoji="1" lang="zh-CN" altLang="zh-CN" sz="2000" dirty="0"/>
              <a:t> </a:t>
            </a:r>
            <a:r>
              <a:rPr kumimoji="1" lang="zh-CN" altLang="en-US" sz="2000" dirty="0"/>
              <a:t>   </a:t>
            </a:r>
            <a:r>
              <a:rPr kumimoji="1" lang="zh-CN" altLang="en-US" sz="2000" dirty="0" smtClean="0"/>
              <a:t>数据挖掘</a:t>
            </a:r>
            <a:endParaRPr kumimoji="1" lang="en-US" altLang="zh-CN" sz="2000" dirty="0" smtClean="0"/>
          </a:p>
          <a:p>
            <a:r>
              <a:rPr kumimoji="1" lang="zh-CN" altLang="zh-CN" sz="2000" dirty="0" smtClean="0"/>
              <a:t> </a:t>
            </a:r>
            <a:r>
              <a:rPr kumimoji="1" lang="zh-CN" altLang="en-US" sz="2000" dirty="0" smtClean="0"/>
              <a:t>   模式识别</a:t>
            </a:r>
            <a:endParaRPr kumimoji="1" lang="en-US" altLang="zh-CN" sz="2000" dirty="0" smtClean="0"/>
          </a:p>
          <a:p>
            <a:r>
              <a:rPr kumimoji="1" lang="zh-CN" altLang="zh-CN" sz="2000" dirty="0"/>
              <a:t> </a:t>
            </a:r>
            <a:r>
              <a:rPr kumimoji="1" lang="zh-CN" altLang="en-US" sz="2000" dirty="0" smtClean="0"/>
              <a:t>   自然语言处理</a:t>
            </a:r>
            <a:endParaRPr kumimoji="1" lang="en-US" altLang="zh-CN" sz="2000" dirty="0" smtClean="0"/>
          </a:p>
          <a:p>
            <a:r>
              <a:rPr kumimoji="1" lang="zh-CN" altLang="zh-CN" sz="2000" dirty="0"/>
              <a:t> </a:t>
            </a:r>
            <a:r>
              <a:rPr kumimoji="1" lang="zh-CN" altLang="en-US" sz="2000" dirty="0" smtClean="0"/>
              <a:t>   计算广告学</a:t>
            </a:r>
            <a:endParaRPr kumimoji="1" lang="en-US" altLang="zh-CN" sz="2000" dirty="0" smtClean="0"/>
          </a:p>
          <a:p>
            <a:r>
              <a:rPr kumimoji="1" lang="zh-CN" altLang="zh-CN" sz="2000" dirty="0"/>
              <a:t> </a:t>
            </a:r>
            <a:r>
              <a:rPr kumimoji="1" lang="zh-CN" altLang="en-US" sz="2000" dirty="0" smtClean="0"/>
              <a:t>   推荐系统</a:t>
            </a:r>
            <a:endParaRPr kumimoji="1" lang="en-US" altLang="zh-CN" sz="2000" dirty="0" smtClean="0"/>
          </a:p>
          <a:p>
            <a:r>
              <a:rPr kumimoji="1" lang="zh-CN" altLang="zh-CN" sz="2000" dirty="0"/>
              <a:t> </a:t>
            </a:r>
            <a:r>
              <a:rPr kumimoji="1" lang="zh-CN" altLang="en-US" sz="2000" dirty="0" smtClean="0"/>
              <a:t>   人工智能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1032954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机器学习在风控中应用（一）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11560" y="1556792"/>
            <a:ext cx="76328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kumimoji="1" lang="zh-CN" altLang="en-US" sz="2400" dirty="0" smtClean="0"/>
              <a:t>反欺诈建模</a:t>
            </a:r>
            <a:endParaRPr kumimoji="1" lang="en-US" altLang="zh-CN" sz="2400" dirty="0" smtClean="0"/>
          </a:p>
          <a:p>
            <a:pPr marL="800100" lvl="1" indent="-342900">
              <a:buFont typeface="Arial"/>
              <a:buChar char="•"/>
            </a:pPr>
            <a:r>
              <a:rPr kumimoji="1" lang="zh-CN" altLang="en-US" sz="2400" dirty="0" smtClean="0"/>
              <a:t>黑名单</a:t>
            </a:r>
            <a:endParaRPr kumimoji="1" lang="en-US" altLang="zh-CN" sz="2400" dirty="0" smtClean="0"/>
          </a:p>
          <a:p>
            <a:pPr marL="800100" lvl="1" indent="-342900">
              <a:buFont typeface="Arial"/>
              <a:buChar char="•"/>
            </a:pPr>
            <a:r>
              <a:rPr kumimoji="1" lang="zh-CN" altLang="en-US" sz="2400" dirty="0" smtClean="0"/>
              <a:t>芝麻分</a:t>
            </a:r>
            <a:endParaRPr kumimoji="1" lang="en-US" altLang="zh-CN" sz="2400" dirty="0" smtClean="0"/>
          </a:p>
          <a:p>
            <a:pPr marL="800100" lvl="1" indent="-342900">
              <a:buFont typeface="Arial"/>
              <a:buChar char="•"/>
            </a:pPr>
            <a:r>
              <a:rPr kumimoji="1" lang="zh-CN" altLang="en-US" sz="2400" dirty="0" smtClean="0"/>
              <a:t>风险短信、邮箱、</a:t>
            </a:r>
            <a:r>
              <a:rPr kumimoji="1" lang="en-US" altLang="zh-CN" sz="2400" dirty="0" smtClean="0"/>
              <a:t>APP</a:t>
            </a:r>
          </a:p>
          <a:p>
            <a:pPr marL="800100" lvl="1" indent="-342900">
              <a:buFont typeface="Arial"/>
              <a:buChar char="•"/>
            </a:pPr>
            <a:r>
              <a:rPr kumimoji="1" lang="zh-CN" altLang="en-US" sz="2400" dirty="0" smtClean="0"/>
              <a:t>运营商网络</a:t>
            </a:r>
            <a:endParaRPr kumimoji="1" lang="en-US" altLang="zh-CN" sz="2400" dirty="0" smtClean="0"/>
          </a:p>
          <a:p>
            <a:pPr marL="285750" indent="-285750">
              <a:buFont typeface="Wingdings" charset="2"/>
              <a:buChar char="u"/>
            </a:pPr>
            <a:r>
              <a:rPr kumimoji="1" lang="zh-CN" altLang="en-US" sz="2400" dirty="0" smtClean="0"/>
              <a:t>授信模型</a:t>
            </a:r>
            <a:endParaRPr kumimoji="1" lang="en-US" altLang="zh-CN" sz="2400" dirty="0" smtClean="0"/>
          </a:p>
          <a:p>
            <a:pPr marL="800100" lvl="1" indent="-342900">
              <a:buFont typeface="Arial"/>
              <a:buChar char="•"/>
            </a:pPr>
            <a:r>
              <a:rPr kumimoji="1" lang="zh-CN" altLang="en-US" sz="2400" dirty="0" smtClean="0"/>
              <a:t>信用卡账单</a:t>
            </a:r>
            <a:endParaRPr kumimoji="1" lang="en-US" altLang="zh-CN" sz="2400" dirty="0" smtClean="0"/>
          </a:p>
          <a:p>
            <a:pPr marL="800100" lvl="1" indent="-342900">
              <a:buFont typeface="Arial"/>
              <a:buChar char="•"/>
            </a:pPr>
            <a:r>
              <a:rPr kumimoji="1" lang="zh-CN" altLang="en-US" sz="2400" dirty="0" smtClean="0"/>
              <a:t>简版征信</a:t>
            </a:r>
            <a:endParaRPr kumimoji="1" lang="en-US" altLang="zh-CN" sz="2400" dirty="0" smtClean="0"/>
          </a:p>
          <a:p>
            <a:pPr marL="800100" lvl="1" indent="-342900">
              <a:buFont typeface="Arial"/>
              <a:buChar char="•"/>
            </a:pPr>
            <a:r>
              <a:rPr kumimoji="1" lang="zh-CN" altLang="en-US" sz="2400" dirty="0" smtClean="0"/>
              <a:t>电商模型</a:t>
            </a:r>
            <a:endParaRPr kumimoji="1" lang="en-US" altLang="zh-CN" sz="2400" dirty="0" smtClean="0"/>
          </a:p>
          <a:p>
            <a:pPr marL="285750" indent="-285750">
              <a:buFont typeface="Wingdings" charset="2"/>
              <a:buChar char="u"/>
            </a:pPr>
            <a:r>
              <a:rPr kumimoji="1" lang="en-US" altLang="zh-CN" sz="2400" dirty="0" smtClean="0"/>
              <a:t>OCR</a:t>
            </a:r>
            <a:r>
              <a:rPr kumimoji="1" lang="zh-CN" altLang="en-US" sz="2400" dirty="0" smtClean="0"/>
              <a:t>识别</a:t>
            </a:r>
            <a:endParaRPr kumimoji="1" lang="en-US" altLang="zh-CN" sz="2400" dirty="0" smtClean="0"/>
          </a:p>
          <a:p>
            <a:pPr marL="285750" indent="-285750">
              <a:buFont typeface="Wingdings" charset="2"/>
              <a:buChar char="u"/>
            </a:pPr>
            <a:r>
              <a:rPr kumimoji="1" lang="zh-CN" altLang="en-US" sz="2400" dirty="0" smtClean="0"/>
              <a:t>活体检测</a:t>
            </a:r>
            <a:endParaRPr kumimoji="1" lang="en-US" altLang="zh-CN" sz="2400" dirty="0" smtClean="0"/>
          </a:p>
          <a:p>
            <a:pPr marL="285750" indent="-285750">
              <a:buFont typeface="Wingdings" charset="2"/>
              <a:buChar char="u"/>
            </a:pPr>
            <a:r>
              <a:rPr kumimoji="1" lang="zh-CN" altLang="en-US" sz="2400" dirty="0" smtClean="0"/>
              <a:t>知识图谱</a:t>
            </a:r>
            <a:endParaRPr kumimoji="1" lang="en-US" altLang="zh-CN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078" y="3573016"/>
            <a:ext cx="6141922" cy="280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98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机器学习在风控中应</a:t>
            </a:r>
            <a:r>
              <a:rPr kumimoji="1" lang="zh-CN" altLang="en-US" dirty="0" smtClean="0"/>
              <a:t>用（二）</a:t>
            </a:r>
            <a:endParaRPr kumimoji="1" lang="zh-CN" altLang="en-US" dirty="0"/>
          </a:p>
        </p:txBody>
      </p:sp>
      <p:pic>
        <p:nvPicPr>
          <p:cNvPr id="3" name="Picture 2" descr="C:\Users\Administrator\Documents\Tencent Files\25553533\FileRecv\QQ图片201504171554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700808"/>
            <a:ext cx="5736122" cy="432048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4" name="文本框 3"/>
          <p:cNvSpPr txBox="1"/>
          <p:nvPr/>
        </p:nvSpPr>
        <p:spPr>
          <a:xfrm>
            <a:off x="539552" y="1556792"/>
            <a:ext cx="280831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Graph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Mining</a:t>
            </a:r>
            <a:r>
              <a:rPr kumimoji="1" lang="zh-CN" altLang="en-US" sz="2800" dirty="0" smtClean="0"/>
              <a:t>：</a:t>
            </a:r>
            <a:endParaRPr kumimoji="1" lang="en-US" altLang="zh-CN" sz="2800" dirty="0" smtClean="0"/>
          </a:p>
          <a:p>
            <a:r>
              <a:rPr kumimoji="1" lang="zh-CN" altLang="en-US" sz="2400" dirty="0" smtClean="0"/>
              <a:t>风险用户的关联用户风险往往也偏高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29937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深度学习（一）</a:t>
            </a:r>
            <a:endParaRPr kumimoji="1"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2492896"/>
            <a:ext cx="5943600" cy="3835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384" y="2492896"/>
            <a:ext cx="3911600" cy="3175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5536" y="1412776"/>
            <a:ext cx="3961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/>
              <a:t>神经网络</a:t>
            </a:r>
            <a:endParaRPr kumimoji="1" lang="en-US" altLang="zh-CN" sz="2800" dirty="0" smtClean="0"/>
          </a:p>
          <a:p>
            <a:r>
              <a:rPr kumimoji="1" lang="zh-CN" altLang="zh-CN" sz="2000" dirty="0" smtClean="0"/>
              <a:t> </a:t>
            </a:r>
            <a:r>
              <a:rPr kumimoji="1" lang="zh-CN" altLang="en-US" sz="2000" dirty="0" smtClean="0"/>
              <a:t>   逻辑回归可以看做一个神经元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66841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深度学习</a:t>
            </a:r>
            <a:r>
              <a:rPr kumimoji="1" lang="zh-CN" altLang="en-US" dirty="0" smtClean="0"/>
              <a:t>（二）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116495"/>
            <a:ext cx="7410276" cy="574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40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什么是机器学习（一）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4813300" cy="1219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660476"/>
            <a:ext cx="5689600" cy="41529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2708920"/>
            <a:ext cx="27432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1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深度学习</a:t>
            </a:r>
            <a:r>
              <a:rPr kumimoji="1" lang="zh-CN" altLang="en-US" dirty="0" smtClean="0"/>
              <a:t>（三）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05638"/>
            <a:ext cx="7560840" cy="567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43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深度学习</a:t>
            </a:r>
            <a:r>
              <a:rPr kumimoji="1" lang="zh-CN" altLang="en-US" dirty="0" smtClean="0"/>
              <a:t>（四）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260123"/>
            <a:ext cx="8783960" cy="557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09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常用工具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39552" y="1484784"/>
            <a:ext cx="705678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/>
              <a:t>机器学习包</a:t>
            </a:r>
            <a:endParaRPr kumimoji="1" lang="en-US" altLang="zh-CN" sz="2800" dirty="0" smtClean="0"/>
          </a:p>
          <a:p>
            <a:r>
              <a:rPr kumimoji="1" lang="zh-CN" altLang="zh-CN" sz="2000" dirty="0"/>
              <a:t> </a:t>
            </a:r>
            <a:r>
              <a:rPr kumimoji="1" lang="zh-CN" altLang="en-US" sz="2000" dirty="0" smtClean="0"/>
              <a:t>     </a:t>
            </a:r>
            <a:r>
              <a:rPr kumimoji="1" lang="en-US" altLang="zh-CN" sz="2000" dirty="0" err="1" smtClean="0"/>
              <a:t>Scikit</a:t>
            </a:r>
            <a:r>
              <a:rPr kumimoji="1" lang="zh-CN" altLang="en-US" sz="2000" dirty="0" smtClean="0"/>
              <a:t>-</a:t>
            </a:r>
            <a:r>
              <a:rPr kumimoji="1" lang="en-US" altLang="zh-CN" sz="2000" dirty="0" smtClean="0"/>
              <a:t>learn</a:t>
            </a:r>
          </a:p>
          <a:p>
            <a:r>
              <a:rPr kumimoji="1" lang="zh-CN" altLang="zh-CN" sz="2000" dirty="0"/>
              <a:t> </a:t>
            </a:r>
            <a:r>
              <a:rPr kumimoji="1" lang="zh-CN" altLang="en-US" sz="2000" dirty="0" smtClean="0"/>
              <a:t>     </a:t>
            </a:r>
            <a:r>
              <a:rPr kumimoji="1" lang="en-US" altLang="zh-CN" sz="2000" dirty="0" err="1" smtClean="0"/>
              <a:t>xgboost</a:t>
            </a:r>
            <a:endParaRPr kumimoji="1" lang="en-US" altLang="zh-CN" sz="2000" dirty="0" smtClean="0"/>
          </a:p>
          <a:p>
            <a:r>
              <a:rPr kumimoji="1" lang="zh-CN" altLang="zh-CN" sz="2000" dirty="0"/>
              <a:t> </a:t>
            </a:r>
            <a:r>
              <a:rPr kumimoji="1" lang="zh-CN" altLang="en-US" sz="2000" dirty="0" smtClean="0"/>
              <a:t>     </a:t>
            </a:r>
            <a:r>
              <a:rPr kumimoji="1" lang="en-US" altLang="zh-CN" sz="2000" dirty="0" err="1" smtClean="0"/>
              <a:t>Weka</a:t>
            </a:r>
            <a:endParaRPr kumimoji="1" lang="en-US" altLang="zh-CN" sz="2000" dirty="0" smtClean="0"/>
          </a:p>
          <a:p>
            <a:r>
              <a:rPr kumimoji="1" lang="zh-CN" altLang="zh-CN" sz="2000" dirty="0"/>
              <a:t> </a:t>
            </a:r>
            <a:r>
              <a:rPr kumimoji="1" lang="zh-CN" altLang="en-US" sz="2000" dirty="0" smtClean="0"/>
              <a:t>     </a:t>
            </a:r>
            <a:r>
              <a:rPr kumimoji="1" lang="en-US" altLang="zh-CN" sz="2000" dirty="0" err="1" smtClean="0"/>
              <a:t>Libsvm</a:t>
            </a:r>
            <a:r>
              <a:rPr kumimoji="1" lang="en-US" altLang="zh-CN" sz="2000" dirty="0" smtClean="0"/>
              <a:t>/</a:t>
            </a:r>
            <a:r>
              <a:rPr kumimoji="1" lang="en-US" altLang="zh-CN" sz="2000" dirty="0" err="1" smtClean="0"/>
              <a:t>Liblinear</a:t>
            </a:r>
            <a:endParaRPr kumimoji="1" lang="en-US" altLang="zh-CN" sz="2000" dirty="0" smtClean="0"/>
          </a:p>
          <a:p>
            <a:r>
              <a:rPr kumimoji="1" lang="zh-CN" altLang="zh-CN" sz="2000" dirty="0"/>
              <a:t> </a:t>
            </a:r>
            <a:r>
              <a:rPr kumimoji="1" lang="zh-CN" altLang="en-US" sz="2000" dirty="0" smtClean="0"/>
              <a:t>     </a:t>
            </a:r>
            <a:r>
              <a:rPr kumimoji="1" lang="en-US" altLang="zh-CN" sz="2000" dirty="0" smtClean="0"/>
              <a:t>Mahout</a:t>
            </a:r>
          </a:p>
          <a:p>
            <a:r>
              <a:rPr kumimoji="1" lang="zh-CN" altLang="zh-CN" sz="2000" dirty="0"/>
              <a:t> </a:t>
            </a:r>
            <a:r>
              <a:rPr kumimoji="1" lang="zh-CN" altLang="en-US" sz="2000" dirty="0" smtClean="0"/>
              <a:t>深度学习</a:t>
            </a:r>
            <a:endParaRPr kumimoji="1" lang="en-US" altLang="zh-CN" sz="2000" dirty="0" smtClean="0"/>
          </a:p>
          <a:p>
            <a:r>
              <a:rPr kumimoji="1" lang="zh-CN" altLang="zh-CN" sz="2000" dirty="0"/>
              <a:t> </a:t>
            </a:r>
            <a:r>
              <a:rPr kumimoji="1" lang="zh-CN" altLang="en-US" sz="2000" dirty="0" smtClean="0"/>
              <a:t>    </a:t>
            </a:r>
            <a:r>
              <a:rPr kumimoji="1" lang="en-US" altLang="zh-CN" sz="2000" dirty="0" err="1" smtClean="0"/>
              <a:t>TensorFlow</a:t>
            </a:r>
            <a:endParaRPr kumimoji="1" lang="en-US" altLang="zh-CN" sz="2000" dirty="0" smtClean="0"/>
          </a:p>
          <a:p>
            <a:r>
              <a:rPr kumimoji="1" lang="zh-CN" altLang="zh-CN" sz="2000" dirty="0"/>
              <a:t> </a:t>
            </a:r>
            <a:r>
              <a:rPr kumimoji="1" lang="zh-CN" altLang="en-US" sz="2000" dirty="0" smtClean="0"/>
              <a:t>    </a:t>
            </a:r>
            <a:r>
              <a:rPr kumimoji="1" lang="en-US" altLang="zh-CN" sz="2000" dirty="0" err="1" smtClean="0"/>
              <a:t>Caffe</a:t>
            </a:r>
            <a:endParaRPr kumimoji="1" lang="en-US" altLang="zh-CN" sz="2000" dirty="0" smtClean="0"/>
          </a:p>
          <a:p>
            <a:r>
              <a:rPr kumimoji="1" lang="zh-CN" altLang="zh-CN" sz="2000" dirty="0"/>
              <a:t> </a:t>
            </a:r>
            <a:r>
              <a:rPr kumimoji="1" lang="zh-CN" altLang="en-US" sz="2000" dirty="0" smtClean="0"/>
              <a:t>    </a:t>
            </a:r>
            <a:r>
              <a:rPr kumimoji="1" lang="en-US" altLang="zh-CN" sz="2000" dirty="0" err="1" smtClean="0"/>
              <a:t>MXNet</a:t>
            </a:r>
            <a:endParaRPr kumimoji="1" lang="en-US" altLang="zh-CN" sz="2000" dirty="0" smtClean="0"/>
          </a:p>
          <a:p>
            <a:r>
              <a:rPr kumimoji="1" lang="zh-CN" altLang="zh-CN" sz="2000" dirty="0"/>
              <a:t> </a:t>
            </a:r>
            <a:r>
              <a:rPr kumimoji="1" lang="zh-CN" altLang="en-US" sz="2000" dirty="0" smtClean="0"/>
              <a:t>    </a:t>
            </a:r>
            <a:r>
              <a:rPr kumimoji="1" lang="en-US" altLang="zh-CN" sz="2000" dirty="0" err="1" smtClean="0"/>
              <a:t>Theano</a:t>
            </a:r>
            <a:endParaRPr kumimoji="1" lang="en-US" altLang="zh-CN" sz="2000" dirty="0" smtClean="0"/>
          </a:p>
          <a:p>
            <a:r>
              <a:rPr kumimoji="1" lang="zh-CN" altLang="zh-CN" sz="2000" dirty="0"/>
              <a:t> </a:t>
            </a:r>
            <a:r>
              <a:rPr kumimoji="1" lang="zh-CN" altLang="en-US" sz="2000" dirty="0" smtClean="0"/>
              <a:t>    </a:t>
            </a:r>
            <a:r>
              <a:rPr kumimoji="1" lang="en-US" altLang="zh-CN" sz="2000" dirty="0" smtClean="0"/>
              <a:t>Torch</a:t>
            </a:r>
          </a:p>
        </p:txBody>
      </p:sp>
    </p:spTree>
    <p:extLst>
      <p:ext uri="{BB962C8B-B14F-4D97-AF65-F5344CB8AC3E}">
        <p14:creationId xmlns:p14="http://schemas.microsoft.com/office/powerpoint/2010/main" val="1978297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52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什么是机器学习（二）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260936"/>
            <a:ext cx="8856984" cy="557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4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主要分类</a:t>
            </a:r>
            <a:endParaRPr kumimoji="1" lang="zh-CN" altLang="en-US" dirty="0"/>
          </a:p>
        </p:txBody>
      </p:sp>
      <p:pic>
        <p:nvPicPr>
          <p:cNvPr id="11" name="图片 10" descr="思维导图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3501"/>
            <a:ext cx="4608512" cy="681449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51520" y="5517232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文件链接：</a:t>
            </a:r>
            <a:r>
              <a:rPr kumimoji="1" lang="en-US" altLang="zh-CN" dirty="0" smtClean="0">
                <a:hlinkClick r:id="rId3"/>
              </a:rPr>
              <a:t>https</a:t>
            </a:r>
            <a:r>
              <a:rPr kumimoji="1" lang="en-US" altLang="zh-CN" dirty="0">
                <a:hlinkClick r:id="rId3"/>
              </a:rPr>
              <a:t>://</a:t>
            </a:r>
            <a:r>
              <a:rPr kumimoji="1" lang="en-US" altLang="zh-CN" dirty="0" smtClean="0">
                <a:hlinkClick r:id="rId3"/>
              </a:rPr>
              <a:t>www.processon.com/view/link/58766563e4b0de31f00843eb</a:t>
            </a: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6239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工作流程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250717"/>
            <a:ext cx="9001000" cy="530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56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特征抽取示例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图像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语音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28800"/>
            <a:ext cx="88265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64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过拟合与欠拟合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346200"/>
            <a:ext cx="91186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83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常用算法</a:t>
            </a:r>
            <a:r>
              <a:rPr kumimoji="1" lang="en-US" altLang="zh-CN" dirty="0" smtClean="0"/>
              <a:t>--</a:t>
            </a:r>
            <a:r>
              <a:rPr kumimoji="1" lang="zh-CN" altLang="en-US" sz="3200" dirty="0" smtClean="0"/>
              <a:t>决策树</a:t>
            </a:r>
            <a:endParaRPr kumimoji="1"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854640"/>
            <a:ext cx="8326760" cy="50033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9552" y="1340768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核心概念： 信息熵、剪枝、特征离散化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38457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常用</a:t>
            </a:r>
            <a:r>
              <a:rPr kumimoji="1" lang="zh-CN" altLang="en-US" dirty="0" smtClean="0"/>
              <a:t>算法</a:t>
            </a:r>
            <a:r>
              <a:rPr kumimoji="1" lang="en-US" altLang="zh-CN" dirty="0" smtClean="0"/>
              <a:t>—</a:t>
            </a:r>
            <a:r>
              <a:rPr kumimoji="1" lang="zh-CN" altLang="en-US" sz="3200" dirty="0" smtClean="0"/>
              <a:t>逻辑回归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2780928"/>
            <a:ext cx="4432300" cy="2971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7544" y="162880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预测函数：</a:t>
            </a:r>
            <a:endParaRPr kumimoji="1"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412776"/>
            <a:ext cx="3771900" cy="927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068960"/>
            <a:ext cx="3683000" cy="2616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7544" y="2636912"/>
            <a:ext cx="1586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i-FI" altLang="zh-CN" sz="2000" dirty="0" err="1"/>
              <a:t>Sigmoid</a:t>
            </a:r>
            <a:r>
              <a:rPr kumimoji="1" lang="fi-FI" altLang="zh-CN" sz="2000" dirty="0"/>
              <a:t> </a:t>
            </a:r>
            <a:r>
              <a:rPr kumimoji="1" lang="zh-CN" altLang="fi-FI" sz="2000" dirty="0"/>
              <a:t>函数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55794834"/>
      </p:ext>
    </p:extLst>
  </p:cSld>
  <p:clrMapOvr>
    <a:masterClrMapping/>
  </p:clrMapOvr>
</p:sld>
</file>

<file path=ppt/theme/theme1.xml><?xml version="1.0" encoding="utf-8"?>
<a:theme xmlns:a="http://schemas.openxmlformats.org/drawingml/2006/main" name="融360模板 14年-new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正文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封底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融360模板 14年-new</Template>
  <TotalTime>2165</TotalTime>
  <Words>247</Words>
  <Application>Microsoft Office PowerPoint</Application>
  <PresentationFormat>全屏显示(4:3)</PresentationFormat>
  <Paragraphs>64</Paragraphs>
  <Slides>23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26" baseType="lpstr">
      <vt:lpstr>融360模板 14年-new</vt:lpstr>
      <vt:lpstr>正文​</vt:lpstr>
      <vt:lpstr>封底​</vt:lpstr>
      <vt:lpstr>常用机器学习技术简介 </vt:lpstr>
      <vt:lpstr>什么是机器学习（一）</vt:lpstr>
      <vt:lpstr>什么是机器学习（二）</vt:lpstr>
      <vt:lpstr>主要分类</vt:lpstr>
      <vt:lpstr>工作流程</vt:lpstr>
      <vt:lpstr>特征抽取示例—图像&amp;语音</vt:lpstr>
      <vt:lpstr>过拟合与欠拟合</vt:lpstr>
      <vt:lpstr>常用算法--决策树</vt:lpstr>
      <vt:lpstr>常用算法—逻辑回归</vt:lpstr>
      <vt:lpstr>常用算法—SVM</vt:lpstr>
      <vt:lpstr>应用场景（一）</vt:lpstr>
      <vt:lpstr>应用场景（二）</vt:lpstr>
      <vt:lpstr>应用场景（三）</vt:lpstr>
      <vt:lpstr>应用场景（四）</vt:lpstr>
      <vt:lpstr>机器学习与其他学科关系</vt:lpstr>
      <vt:lpstr>机器学习在风控中应用（一）</vt:lpstr>
      <vt:lpstr>机器学习在风控中应用（二）</vt:lpstr>
      <vt:lpstr>深度学习（一）</vt:lpstr>
      <vt:lpstr>深度学习（二）</vt:lpstr>
      <vt:lpstr>深度学习（三）</vt:lpstr>
      <vt:lpstr>深度学习（四）</vt:lpstr>
      <vt:lpstr>常用工具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zhangzhongfeng</cp:lastModifiedBy>
  <cp:revision>121</cp:revision>
  <dcterms:created xsi:type="dcterms:W3CDTF">2014-05-12T07:11:19Z</dcterms:created>
  <dcterms:modified xsi:type="dcterms:W3CDTF">2017-01-12T02:20:20Z</dcterms:modified>
</cp:coreProperties>
</file>